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6950075" cy="9236075"/>
  <p:embeddedFontLst>
    <p:embeddedFont>
      <p:font typeface="Montserrat" panose="020B0604020202020204" charset="0"/>
      <p:regular r:id="rId5"/>
    </p:embeddedFont>
    <p:embeddedFont>
      <p:font typeface="Montserrat Extra-Bold" panose="020B0604020202020204" charset="0"/>
      <p:regular r:id="rId6"/>
    </p:embeddedFont>
    <p:embeddedFont>
      <p:font typeface="Montserrat Classic Bold" panose="020B0604020202020204" charset="0"/>
      <p:regular r:id="rId7"/>
    </p:embeddedFont>
    <p:embeddedFont>
      <p:font typeface="Montserrat Classic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A9E99190-7C8C-4924-85D1-8554188415D8}" type="datetimeFigureOut">
              <a:rPr lang="en-US" smtClean="0"/>
              <a:t>5/30/2026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692150"/>
            <a:ext cx="48990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45DB5FB1-3EA8-4504-B05F-0B6A879B1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6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B5FB1-3EA8-4504-B05F-0B6A879B16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9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90102" y="958850"/>
            <a:ext cx="3177783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</a:t>
            </a:r>
            <a:r>
              <a:rPr lang="ru-RU" sz="875" b="1" spc="53" dirty="0" smtClean="0">
                <a:solidFill>
                  <a:srgbClr val="001F5B"/>
                </a:solidFill>
                <a:latin typeface="Montserrat Classic Bold"/>
              </a:rPr>
              <a:t>Завтрак</a:t>
            </a:r>
            <a:endParaRPr lang="en-US" sz="875" b="1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Средиземноморский ресторан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,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07:00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10:00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Alfredo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        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07:00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10:00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L</a:t>
            </a:r>
            <a:r>
              <a:rPr lang="ar-EG" sz="778" spc="47" dirty="0">
                <a:solidFill>
                  <a:srgbClr val="001F5B"/>
                </a:solidFill>
                <a:latin typeface="Montserrat"/>
              </a:rPr>
              <a:t>‘</a:t>
            </a:r>
            <a:r>
              <a:rPr lang="en-US" sz="778" spc="47" dirty="0" err="1">
                <a:solidFill>
                  <a:srgbClr val="001F5B"/>
                </a:solidFill>
                <a:latin typeface="Montserrat"/>
              </a:rPr>
              <a:t>Asiatique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         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07:00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10:00 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East &amp; West                             07:00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10:00 </a:t>
            </a: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</a:t>
            </a: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</a:t>
            </a:r>
            <a:r>
              <a:rPr lang="ru-RU" sz="875" b="1" spc="53" dirty="0" smtClean="0">
                <a:solidFill>
                  <a:srgbClr val="001F5B"/>
                </a:solidFill>
                <a:latin typeface="Montserrat Classic Bold"/>
              </a:rPr>
              <a:t>Перекусы</a:t>
            </a:r>
            <a:endParaRPr lang="en-US" sz="875" b="1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 на пляже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, Beach Club   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12:00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17:00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84001" lvl="1">
              <a:lnSpc>
                <a:spcPts val="1167"/>
              </a:lnSpc>
            </a:pPr>
            <a:endParaRPr lang="en-US" sz="875" b="1" spc="53" dirty="0" smtClean="0">
              <a:solidFill>
                <a:srgbClr val="001F5B"/>
              </a:solidFill>
              <a:latin typeface="Montserrat Classic Bold"/>
            </a:endParaRPr>
          </a:p>
          <a:p>
            <a:pPr marL="84001" lvl="1">
              <a:lnSpc>
                <a:spcPts val="1167"/>
              </a:lnSpc>
            </a:pPr>
            <a:r>
              <a:rPr lang="ru-RU" sz="875" b="1" spc="53" dirty="0" smtClean="0">
                <a:solidFill>
                  <a:srgbClr val="001F5B"/>
                </a:solidFill>
                <a:latin typeface="Montserrat Classic Bold"/>
              </a:rPr>
              <a:t>Обед</a:t>
            </a:r>
            <a:endParaRPr lang="en-US" sz="875" b="1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Средиземноморский ресторан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,            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12:30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14:30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Ресторан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L</a:t>
            </a:r>
            <a:r>
              <a:rPr lang="ar-EG" sz="778" spc="47" dirty="0">
                <a:solidFill>
                  <a:srgbClr val="001F5B"/>
                </a:solidFill>
                <a:latin typeface="Montserrat"/>
              </a:rPr>
              <a:t>‘</a:t>
            </a:r>
            <a:r>
              <a:rPr lang="en-US" sz="778" spc="47" dirty="0" err="1" smtClean="0">
                <a:solidFill>
                  <a:srgbClr val="001F5B"/>
                </a:solidFill>
                <a:latin typeface="Montserrat"/>
              </a:rPr>
              <a:t>Asiatique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                         12:30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14:30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Ресторан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East &amp;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West                                 12:30-14:30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Alfredo                                        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1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2:30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14:30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</a:t>
            </a:r>
            <a:r>
              <a:rPr lang="ru-RU" sz="875" b="1" spc="53" dirty="0" smtClean="0">
                <a:solidFill>
                  <a:srgbClr val="001F5B"/>
                </a:solidFill>
                <a:latin typeface="Montserrat Classic Bold"/>
              </a:rPr>
              <a:t>Ужин</a:t>
            </a:r>
            <a:endParaRPr lang="en-US" sz="875" b="1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Средиземноморский ресторан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,            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19:00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21:30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Alfredo                                         19:00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21:30 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L</a:t>
            </a:r>
            <a:r>
              <a:rPr lang="ar-EG" sz="778" spc="47" dirty="0" smtClean="0">
                <a:solidFill>
                  <a:srgbClr val="001F5B"/>
                </a:solidFill>
                <a:latin typeface="Montserrat"/>
              </a:rPr>
              <a:t>‘</a:t>
            </a:r>
            <a:r>
              <a:rPr lang="en-US" sz="778" spc="47" dirty="0" err="1" smtClean="0">
                <a:solidFill>
                  <a:srgbClr val="001F5B"/>
                </a:solidFill>
                <a:latin typeface="Montserrat"/>
              </a:rPr>
              <a:t>Asiatique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        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     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19:00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21:30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Soprano           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     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19:00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21:30 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East &amp;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West                                 19:00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21:30 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endParaRPr lang="ru-RU" sz="778" spc="47" dirty="0">
              <a:solidFill>
                <a:srgbClr val="001F5B"/>
              </a:solidFill>
              <a:latin typeface="Montserrat"/>
            </a:endParaRPr>
          </a:p>
          <a:p>
            <a:pPr marL="84001" lvl="1">
              <a:lnSpc>
                <a:spcPts val="1167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    </a:t>
            </a:r>
            <a:r>
              <a:rPr lang="ru-RU" sz="875" b="1" spc="53" dirty="0" smtClean="0">
                <a:solidFill>
                  <a:srgbClr val="001F5B"/>
                </a:solidFill>
                <a:latin typeface="Montserrat Classic Bold"/>
              </a:rPr>
              <a:t>Поздний ужин</a:t>
            </a:r>
            <a:endParaRPr lang="en-US" sz="875" b="1" spc="53" dirty="0">
              <a:solidFill>
                <a:srgbClr val="001F5B"/>
              </a:solidFill>
              <a:latin typeface="Montserrat Classic Bold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Ресторан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Soprano           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                  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22:00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-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00:00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634806" y="6292850"/>
            <a:ext cx="804487" cy="64060"/>
            <a:chOff x="0" y="0"/>
            <a:chExt cx="1913890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FEF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897799" y="779834"/>
            <a:ext cx="404693" cy="32225"/>
            <a:chOff x="0" y="0"/>
            <a:chExt cx="1913890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8935" r="49382" b="76605"/>
          <a:stretch/>
        </p:blipFill>
        <p:spPr>
          <a:xfrm flipH="1">
            <a:off x="18774" y="5911850"/>
            <a:ext cx="5340012" cy="156845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97799" y="470595"/>
            <a:ext cx="2569284" cy="28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ru-RU" sz="2192" b="1" spc="-61" dirty="0" smtClean="0">
                <a:solidFill>
                  <a:srgbClr val="001F5B"/>
                </a:solidFill>
                <a:latin typeface="Montserrat Extra-Bold"/>
              </a:rPr>
              <a:t>Питание</a:t>
            </a:r>
            <a:endParaRPr lang="en-US" sz="2192" b="1" spc="-61" dirty="0">
              <a:solidFill>
                <a:srgbClr val="001F5B"/>
              </a:solidFill>
              <a:latin typeface="Montserrat Extra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80601" y="5248660"/>
            <a:ext cx="2796783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ru-RU" sz="1556" dirty="0">
                <a:solidFill>
                  <a:srgbClr val="8B724A"/>
                </a:solidFill>
                <a:latin typeface="Montserrat Classic"/>
              </a:rPr>
              <a:t>ОВ:</a:t>
            </a:r>
          </a:p>
          <a:p>
            <a:pPr>
              <a:lnSpc>
                <a:spcPts val="1089"/>
              </a:lnSpc>
            </a:pPr>
            <a:r>
              <a:rPr lang="ru-RU" sz="778" dirty="0">
                <a:solidFill>
                  <a:srgbClr val="001F5B"/>
                </a:solidFill>
                <a:latin typeface="Montserrat"/>
              </a:rPr>
              <a:t>Время и место приема пищи могут быть изменены из-за погодных условий или непредвиденных </a:t>
            </a:r>
            <a:r>
              <a:rPr lang="ru-RU" sz="778" dirty="0" smtClean="0">
                <a:solidFill>
                  <a:srgbClr val="001F5B"/>
                </a:solidFill>
                <a:latin typeface="Montserrat"/>
              </a:rPr>
              <a:t>обстоятельств</a:t>
            </a:r>
            <a:endParaRPr lang="en-US" sz="778" dirty="0" smtClean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089"/>
              </a:lnSpc>
            </a:pPr>
            <a:endParaRPr lang="en-US" sz="1000" b="1" dirty="0" smtClean="0">
              <a:solidFill>
                <a:schemeClr val="tx2"/>
              </a:solidFill>
              <a:latin typeface="Montserrat"/>
            </a:endParaRPr>
          </a:p>
          <a:p>
            <a:pPr>
              <a:lnSpc>
                <a:spcPts val="1089"/>
              </a:lnSpc>
            </a:pPr>
            <a:r>
              <a:rPr lang="ru-RU" sz="1050" b="1" dirty="0">
                <a:solidFill>
                  <a:schemeClr val="tx2"/>
                </a:solidFill>
              </a:rPr>
              <a:t>Если у вас есть какие-либо пищевые аллергии, пожалуйста, немедленно сообщите об этом на ресепшен или менеджеру ресторана</a:t>
            </a:r>
            <a:r>
              <a:rPr lang="ru-RU" sz="1050" b="1" dirty="0" smtClean="0">
                <a:solidFill>
                  <a:schemeClr val="tx2"/>
                </a:solidFill>
              </a:rPr>
              <a:t>.</a:t>
            </a:r>
            <a:endParaRPr lang="en-US" sz="1000" b="1" dirty="0">
              <a:solidFill>
                <a:schemeClr val="tx2"/>
              </a:solidFill>
              <a:latin typeface="Montserra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87047" y="779834"/>
            <a:ext cx="404693" cy="32225"/>
            <a:chOff x="0" y="0"/>
            <a:chExt cx="1913890" cy="152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87047" y="470595"/>
            <a:ext cx="2569284" cy="28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ru-RU" sz="2192" b="1" spc="-61" dirty="0" smtClean="0">
                <a:solidFill>
                  <a:srgbClr val="001F5B"/>
                </a:solidFill>
                <a:latin typeface="Montserrat Extra-Bold"/>
              </a:rPr>
              <a:t>Напитки</a:t>
            </a:r>
            <a:endParaRPr lang="en-US" sz="2192" b="1" spc="-61" dirty="0">
              <a:solidFill>
                <a:srgbClr val="001F5B"/>
              </a:solidFill>
              <a:latin typeface="Montserrat Extra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08662" y="980487"/>
            <a:ext cx="2726053" cy="4142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13"/>
              </a:lnSpc>
            </a:pPr>
            <a:r>
              <a:rPr lang="ru-RU" sz="875" spc="53" dirty="0" smtClean="0">
                <a:solidFill>
                  <a:srgbClr val="001F5B"/>
                </a:solidFill>
                <a:latin typeface="Montserrat Classic Bold"/>
              </a:rPr>
              <a:t>   </a:t>
            </a:r>
            <a:r>
              <a:rPr lang="en-US" sz="810" spc="53" dirty="0" smtClean="0">
                <a:solidFill>
                  <a:srgbClr val="001F5B"/>
                </a:solidFill>
                <a:latin typeface="Montserrat Classic Bold"/>
              </a:rPr>
              <a:t>Columbus</a:t>
            </a:r>
            <a:r>
              <a:rPr lang="ru-RU" sz="810" spc="53" dirty="0" smtClean="0">
                <a:solidFill>
                  <a:srgbClr val="001F5B"/>
                </a:solidFill>
                <a:latin typeface="Montserrat Classic Bold"/>
              </a:rPr>
              <a:t> </a:t>
            </a:r>
            <a:r>
              <a:rPr lang="en-US" sz="810" spc="53" dirty="0" smtClean="0">
                <a:solidFill>
                  <a:srgbClr val="001F5B"/>
                </a:solidFill>
                <a:latin typeface="Montserrat Classic Bold"/>
              </a:rPr>
              <a:t>24/7</a:t>
            </a:r>
            <a:endParaRPr lang="en-US" sz="810" spc="53" dirty="0">
              <a:solidFill>
                <a:srgbClr val="001F5B"/>
              </a:solidFill>
              <a:latin typeface="Montserrat Classic Bold"/>
            </a:endParaRPr>
          </a:p>
          <a:p>
            <a:pPr>
              <a:lnSpc>
                <a:spcPts val="1313"/>
              </a:lnSpc>
            </a:pPr>
            <a:r>
              <a:rPr lang="en-US" sz="810" spc="53" dirty="0">
                <a:solidFill>
                  <a:srgbClr val="001F5B"/>
                </a:solidFill>
                <a:latin typeface="Montserrat Classic Bold"/>
              </a:rPr>
              <a:t> </a:t>
            </a:r>
            <a:r>
              <a:rPr lang="en-US" sz="810" spc="53" dirty="0" smtClean="0">
                <a:solidFill>
                  <a:srgbClr val="001F5B"/>
                </a:solidFill>
                <a:latin typeface="Montserrat Classic Bold"/>
              </a:rPr>
              <a:t>  Bakery &amp; Pastry</a:t>
            </a:r>
            <a:r>
              <a:rPr lang="ru-RU" sz="810" spc="53" dirty="0" smtClean="0">
                <a:solidFill>
                  <a:srgbClr val="001F5B"/>
                </a:solidFill>
                <a:latin typeface="Montserrat Classic Bold"/>
              </a:rPr>
              <a:t>      </a:t>
            </a:r>
            <a:r>
              <a:rPr lang="en-US" sz="810" spc="53" dirty="0" smtClean="0">
                <a:solidFill>
                  <a:srgbClr val="001F5B"/>
                </a:solidFill>
                <a:latin typeface="Montserrat Classic Bold"/>
              </a:rPr>
              <a:t>08:00 – 02:00</a:t>
            </a:r>
          </a:p>
          <a:p>
            <a:pPr>
              <a:lnSpc>
                <a:spcPts val="1313"/>
              </a:lnSpc>
            </a:pPr>
            <a:r>
              <a:rPr lang="ru-RU" sz="875" spc="53" dirty="0" smtClean="0">
                <a:solidFill>
                  <a:srgbClr val="001F5B"/>
                </a:solidFill>
                <a:latin typeface="Montserrat Classic Bold"/>
              </a:rPr>
              <a:t>   </a:t>
            </a: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(</a:t>
            </a:r>
            <a:r>
              <a:rPr lang="ru-RU" sz="875" spc="53" dirty="0" smtClean="0">
                <a:solidFill>
                  <a:srgbClr val="001F5B"/>
                </a:solidFill>
                <a:latin typeface="Montserrat Classic Bold"/>
              </a:rPr>
              <a:t>Выпечка, горячие напитки)</a:t>
            </a:r>
            <a:endParaRPr lang="en-US" sz="875" spc="53" dirty="0" smtClean="0">
              <a:solidFill>
                <a:srgbClr val="001F5B"/>
              </a:solidFill>
              <a:latin typeface="Montserrat Classic Bold"/>
            </a:endParaRPr>
          </a:p>
          <a:p>
            <a:pPr>
              <a:lnSpc>
                <a:spcPts val="1313"/>
              </a:lnSpc>
            </a:pPr>
            <a:endParaRPr lang="ru-RU" sz="875" spc="53" dirty="0" smtClean="0">
              <a:solidFill>
                <a:srgbClr val="001F5B"/>
              </a:solidFill>
              <a:latin typeface="Montserrat Classic Bold"/>
            </a:endParaRPr>
          </a:p>
          <a:p>
            <a:pPr>
              <a:lnSpc>
                <a:spcPts val="1313"/>
              </a:lnSpc>
            </a:pPr>
            <a:endParaRPr lang="en-US" sz="875" spc="53" dirty="0" smtClean="0">
              <a:solidFill>
                <a:srgbClr val="001F5B"/>
              </a:solidFill>
              <a:latin typeface="Montserrat Classic Bold"/>
            </a:endParaRPr>
          </a:p>
          <a:p>
            <a:pPr>
              <a:lnSpc>
                <a:spcPts val="1313"/>
              </a:lnSpc>
            </a:pPr>
            <a:r>
              <a:rPr lang="en-US" sz="875" spc="53" dirty="0" smtClean="0">
                <a:solidFill>
                  <a:srgbClr val="001F5B"/>
                </a:solidFill>
                <a:latin typeface="Montserrat Classic Bold"/>
              </a:rPr>
              <a:t>  </a:t>
            </a:r>
            <a:r>
              <a:rPr lang="en-US" sz="800" spc="53" dirty="0" smtClean="0">
                <a:solidFill>
                  <a:srgbClr val="001F5B"/>
                </a:solidFill>
                <a:latin typeface="Montserrat" charset="0"/>
              </a:rPr>
              <a:t>   </a:t>
            </a:r>
            <a:r>
              <a:rPr lang="ru-RU" sz="800" b="1" spc="53" dirty="0" smtClean="0">
                <a:solidFill>
                  <a:srgbClr val="001F5B"/>
                </a:solidFill>
                <a:latin typeface="Montserrat" charset="0"/>
              </a:rPr>
              <a:t>Все виды напитков:</a:t>
            </a:r>
            <a:endParaRPr lang="en-US" sz="800" b="1" spc="53" dirty="0">
              <a:solidFill>
                <a:srgbClr val="001F5B"/>
              </a:solidFill>
              <a:latin typeface="Montserrat" charset="0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Бар в лобби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,                          10:00 </a:t>
            </a:r>
            <a:r>
              <a:rPr lang="ru-RU" sz="800" spc="47" dirty="0">
                <a:solidFill>
                  <a:srgbClr val="001F5B"/>
                </a:solidFill>
                <a:latin typeface="Montserrat" charset="0"/>
              </a:rPr>
              <a:t>-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 00:00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Бар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Olympus,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                   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  10:00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-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1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8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:00</a:t>
            </a:r>
            <a:endParaRPr lang="en-US" sz="800" spc="47" dirty="0">
              <a:solidFill>
                <a:srgbClr val="001F5B"/>
              </a:solidFill>
              <a:latin typeface="Montserrat" charset="0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Бар на главном бассейне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,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    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10:00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-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1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8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:00</a:t>
            </a:r>
            <a:endParaRPr lang="en-US" sz="800" spc="47" dirty="0">
              <a:solidFill>
                <a:srgbClr val="001F5B"/>
              </a:solidFill>
              <a:latin typeface="Montserrat" charset="0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800" spc="47" dirty="0">
                <a:solidFill>
                  <a:srgbClr val="001F5B"/>
                </a:solidFill>
                <a:latin typeface="Montserrat" charset="0"/>
              </a:rPr>
              <a:t>Бар на террасе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,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                  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1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8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: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3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0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-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23:00 </a:t>
            </a:r>
            <a:endParaRPr lang="en-US" sz="800" spc="47" dirty="0">
              <a:solidFill>
                <a:srgbClr val="001F5B"/>
              </a:solidFill>
              <a:latin typeface="Montserrat" charset="0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Бар на релакс бассейне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,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      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10:00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-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2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2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:00 </a:t>
            </a:r>
            <a:endParaRPr lang="en-US" sz="800" spc="47" dirty="0">
              <a:solidFill>
                <a:srgbClr val="001F5B"/>
              </a:solidFill>
              <a:latin typeface="Montserrat" charset="0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Аквапарк бар(безалкогольные напитки)</a:t>
            </a:r>
            <a:r>
              <a:rPr lang="ru-RU" sz="800" spc="47" dirty="0">
                <a:solidFill>
                  <a:srgbClr val="001F5B"/>
                </a:solidFill>
                <a:latin typeface="Montserrat" charset="0"/>
              </a:rPr>
              <a:t>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10:00-17:00</a:t>
            </a:r>
            <a:endParaRPr lang="en-US" sz="800" spc="47" dirty="0">
              <a:solidFill>
                <a:srgbClr val="001F5B"/>
              </a:solidFill>
              <a:latin typeface="Montserrat" charset="0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Sport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бар                          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  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 18:00-00:00</a:t>
            </a:r>
          </a:p>
          <a:p>
            <a:pPr>
              <a:lnSpc>
                <a:spcPts val="1105"/>
              </a:lnSpc>
            </a:pPr>
            <a:endParaRPr lang="ru-RU" sz="800" spc="47" dirty="0" smtClean="0">
              <a:solidFill>
                <a:srgbClr val="001F5B"/>
              </a:solidFill>
              <a:latin typeface="Montserrat" charset="0"/>
            </a:endParaRPr>
          </a:p>
          <a:p>
            <a:pPr>
              <a:lnSpc>
                <a:spcPts val="1105"/>
              </a:lnSpc>
            </a:pPr>
            <a:endParaRPr lang="ru-RU" sz="800" spc="47" dirty="0">
              <a:solidFill>
                <a:srgbClr val="001F5B"/>
              </a:solidFill>
              <a:latin typeface="Montserrat" charset="0"/>
            </a:endParaRPr>
          </a:p>
          <a:p>
            <a:pPr>
              <a:lnSpc>
                <a:spcPts val="1105"/>
              </a:lnSpc>
            </a:pPr>
            <a:endParaRPr lang="en-US" sz="800" spc="47" dirty="0">
              <a:solidFill>
                <a:srgbClr val="001F5B"/>
              </a:solidFill>
              <a:latin typeface="Montserrat" charset="0"/>
            </a:endParaRPr>
          </a:p>
          <a:p>
            <a:pPr>
              <a:lnSpc>
                <a:spcPts val="1313"/>
              </a:lnSpc>
            </a:pPr>
            <a:r>
              <a:rPr lang="en-US" sz="800" spc="53" dirty="0">
                <a:solidFill>
                  <a:srgbClr val="001F5B"/>
                </a:solidFill>
                <a:latin typeface="Montserrat" charset="0"/>
              </a:rPr>
              <a:t> </a:t>
            </a:r>
            <a:r>
              <a:rPr lang="en-US" sz="800" spc="53" dirty="0" smtClean="0">
                <a:solidFill>
                  <a:srgbClr val="001F5B"/>
                </a:solidFill>
                <a:latin typeface="Montserrat" charset="0"/>
              </a:rPr>
              <a:t>    </a:t>
            </a:r>
            <a:r>
              <a:rPr lang="ru-RU" sz="800" b="1" spc="53" dirty="0" smtClean="0">
                <a:solidFill>
                  <a:srgbClr val="001F5B"/>
                </a:solidFill>
                <a:latin typeface="Montserrat" charset="0"/>
              </a:rPr>
              <a:t>Мороженое</a:t>
            </a:r>
            <a:endParaRPr lang="en-US" sz="800" b="1" spc="53" dirty="0">
              <a:solidFill>
                <a:srgbClr val="001F5B"/>
              </a:solidFill>
              <a:latin typeface="Montserrat" charset="0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Бар на главном бассейне        1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0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:00 – 1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4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:00</a:t>
            </a: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r>
              <a:rPr lang="ru-RU" sz="800" spc="47" dirty="0">
                <a:solidFill>
                  <a:srgbClr val="001F5B"/>
                </a:solidFill>
                <a:latin typeface="Montserrat" charset="0"/>
              </a:rPr>
              <a:t>Бар на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террасе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                      </a:t>
            </a:r>
            <a:r>
              <a:rPr lang="ru-RU" sz="800" spc="47" dirty="0" smtClean="0">
                <a:solidFill>
                  <a:srgbClr val="001F5B"/>
                </a:solidFill>
                <a:latin typeface="Montserrat" charset="0"/>
              </a:rPr>
              <a:t>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 18:30 </a:t>
            </a:r>
            <a:r>
              <a:rPr lang="ru-RU" sz="800" spc="47" dirty="0">
                <a:solidFill>
                  <a:srgbClr val="001F5B"/>
                </a:solidFill>
                <a:latin typeface="Montserrat" charset="0"/>
              </a:rPr>
              <a:t>- </a:t>
            </a:r>
            <a:r>
              <a:rPr lang="en-US" sz="800" spc="47" dirty="0" smtClean="0">
                <a:solidFill>
                  <a:srgbClr val="001F5B"/>
                </a:solidFill>
                <a:latin typeface="Montserrat" charset="0"/>
              </a:rPr>
              <a:t>21:30</a:t>
            </a:r>
            <a:endParaRPr lang="ru-RU" sz="800" spc="47" dirty="0">
              <a:solidFill>
                <a:srgbClr val="001F5B"/>
              </a:solidFill>
              <a:latin typeface="Montserrat" charset="0"/>
            </a:endParaRPr>
          </a:p>
          <a:p>
            <a:pPr marL="168001" lvl="1" indent="-84000">
              <a:lnSpc>
                <a:spcPts val="1167"/>
              </a:lnSpc>
              <a:buFont typeface="Arial"/>
              <a:buChar char="•"/>
            </a:pPr>
            <a:endParaRPr lang="en-US" sz="800" spc="47" dirty="0">
              <a:solidFill>
                <a:srgbClr val="001F5B"/>
              </a:solidFill>
              <a:latin typeface="Montserrat" charset="0"/>
            </a:endParaRPr>
          </a:p>
          <a:p>
            <a:pPr>
              <a:lnSpc>
                <a:spcPts val="1105"/>
              </a:lnSpc>
            </a:pP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105"/>
              </a:lnSpc>
            </a:pP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3700" y="4616450"/>
            <a:ext cx="2896402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556" dirty="0" smtClean="0">
                <a:solidFill>
                  <a:srgbClr val="8B724A"/>
                </a:solidFill>
                <a:latin typeface="Montserrat Classic"/>
              </a:rPr>
              <a:t>  </a:t>
            </a:r>
            <a:r>
              <a:rPr lang="ru-RU" sz="1556" dirty="0" smtClean="0">
                <a:solidFill>
                  <a:srgbClr val="8B724A"/>
                </a:solidFill>
                <a:latin typeface="Montserrat Classic"/>
              </a:rPr>
              <a:t>ОВ</a:t>
            </a:r>
            <a:r>
              <a:rPr lang="ru-RU" sz="1556" dirty="0">
                <a:solidFill>
                  <a:srgbClr val="8B724A"/>
                </a:solidFill>
                <a:latin typeface="Montserrat Classic"/>
              </a:rPr>
              <a:t>:</a:t>
            </a:r>
          </a:p>
          <a:p>
            <a:pPr>
              <a:lnSpc>
                <a:spcPts val="1089"/>
              </a:lnSpc>
            </a:pPr>
            <a:r>
              <a:rPr lang="ru-RU" sz="778" dirty="0" smtClean="0">
                <a:solidFill>
                  <a:srgbClr val="001F5B"/>
                </a:solidFill>
                <a:latin typeface="Montserrat"/>
              </a:rPr>
              <a:t>Крепкие </a:t>
            </a:r>
            <a:r>
              <a:rPr lang="ru-RU" sz="778" dirty="0">
                <a:solidFill>
                  <a:srgbClr val="001F5B"/>
                </a:solidFill>
                <a:latin typeface="Montserrat"/>
              </a:rPr>
              <a:t>напитки доступны с 10:00 до полуночи, в другое время напитки предоставляются за дополнительную плату.</a:t>
            </a:r>
            <a:endParaRPr lang="en-US" sz="778" dirty="0">
              <a:solidFill>
                <a:srgbClr val="001F5B"/>
              </a:solidFill>
              <a:latin typeface="Montserra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65" y="1117409"/>
            <a:ext cx="4126698" cy="6470841"/>
          </a:xfrm>
          <a:prstGeom prst="rect">
            <a:avLst/>
          </a:prstGeom>
        </p:spPr>
      </p:pic>
      <p:grpSp>
        <p:nvGrpSpPr>
          <p:cNvPr id="25" name="Group 5"/>
          <p:cNvGrpSpPr/>
          <p:nvPr/>
        </p:nvGrpSpPr>
        <p:grpSpPr>
          <a:xfrm>
            <a:off x="6552865" y="4713699"/>
            <a:ext cx="3899235" cy="2874551"/>
            <a:chOff x="-8196912" y="107262"/>
            <a:chExt cx="6678824" cy="5590379"/>
          </a:xfrm>
        </p:grpSpPr>
        <p:sp>
          <p:nvSpPr>
            <p:cNvPr id="26" name="Freeform 6"/>
            <p:cNvSpPr/>
            <p:nvPr/>
          </p:nvSpPr>
          <p:spPr>
            <a:xfrm>
              <a:off x="-8196912" y="107262"/>
              <a:ext cx="6678824" cy="5590379"/>
            </a:xfrm>
            <a:custGeom>
              <a:avLst/>
              <a:gdLst/>
              <a:ahLst/>
              <a:cxnLst/>
              <a:rect l="l" t="t" r="r" b="b"/>
              <a:pathLst>
                <a:path w="6678824" h="5590379">
                  <a:moveTo>
                    <a:pt x="6678824" y="5590379"/>
                  </a:moveTo>
                  <a:lnTo>
                    <a:pt x="0" y="5590379"/>
                  </a:lnTo>
                  <a:lnTo>
                    <a:pt x="0" y="0"/>
                  </a:lnTo>
                  <a:lnTo>
                    <a:pt x="6678824" y="5590379"/>
                  </a:lnTo>
                  <a:close/>
                </a:path>
              </a:pathLst>
            </a:custGeom>
            <a:solidFill>
              <a:srgbClr val="001F5B">
                <a:alpha val="84706"/>
              </a:srgbClr>
            </a:solidFill>
          </p:spPr>
        </p:sp>
      </p:grpSp>
      <p:sp>
        <p:nvSpPr>
          <p:cNvPr id="27" name="TextBox 14"/>
          <p:cNvSpPr txBox="1"/>
          <p:nvPr/>
        </p:nvSpPr>
        <p:spPr>
          <a:xfrm>
            <a:off x="6642100" y="5759450"/>
            <a:ext cx="2188785" cy="68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77"/>
              </a:lnSpc>
            </a:pPr>
            <a:r>
              <a:rPr lang="en-US" sz="2042" spc="44" dirty="0">
                <a:solidFill>
                  <a:srgbClr val="FEFEFE"/>
                </a:solidFill>
                <a:latin typeface="Montserrat Classic Bold"/>
              </a:rPr>
              <a:t>ALL</a:t>
            </a:r>
          </a:p>
          <a:p>
            <a:pPr algn="just">
              <a:lnSpc>
                <a:spcPts val="1777"/>
              </a:lnSpc>
            </a:pPr>
            <a:r>
              <a:rPr lang="en-US" sz="2042" spc="44" dirty="0">
                <a:solidFill>
                  <a:srgbClr val="FEFEFE"/>
                </a:solidFill>
                <a:latin typeface="Montserrat Classic Bold"/>
              </a:rPr>
              <a:t>INCLUSIVE FORMULA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6642100" y="6750050"/>
            <a:ext cx="3049912" cy="62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"/>
              </a:rPr>
              <a:t>T: +20 653360000/ +20 653464817-18-19</a:t>
            </a:r>
          </a:p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"/>
              </a:rPr>
              <a:t>F: +20 653360025/ +20 653464820 </a:t>
            </a:r>
          </a:p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"/>
              </a:rPr>
              <a:t>H: +20 15787</a:t>
            </a:r>
          </a:p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"/>
              </a:rPr>
              <a:t>E: SALES@PICKALBATROS.COM</a:t>
            </a:r>
          </a:p>
          <a:p>
            <a:pPr>
              <a:lnSpc>
                <a:spcPts val="953"/>
              </a:lnSpc>
            </a:pPr>
            <a:r>
              <a:rPr lang="en-US" sz="680" spc="119" dirty="0">
                <a:solidFill>
                  <a:srgbClr val="FEFEFE"/>
                </a:solidFill>
                <a:latin typeface="Montserrat Classic Bold"/>
              </a:rPr>
              <a:t>PICKALBATROS</a:t>
            </a:r>
            <a:r>
              <a:rPr lang="en-US" sz="680" spc="119" dirty="0">
                <a:solidFill>
                  <a:srgbClr val="FEFEFE"/>
                </a:solidFill>
                <a:latin typeface="Montserrat Classic"/>
              </a:rPr>
              <a:t>.COM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642100" y="6521450"/>
            <a:ext cx="804487" cy="64060"/>
            <a:chOff x="0" y="0"/>
            <a:chExt cx="1913890" cy="152400"/>
          </a:xfrm>
        </p:grpSpPr>
        <p:sp>
          <p:nvSpPr>
            <p:cNvPr id="40" name="Freeform 39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7" y="196850"/>
            <a:ext cx="2167313" cy="920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3640" y="581272"/>
            <a:ext cx="300472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ru-RU" sz="2192" b="1" spc="-61" dirty="0" smtClean="0">
                <a:solidFill>
                  <a:srgbClr val="001F5B"/>
                </a:solidFill>
                <a:latin typeface="Montserrat Extra-Bold"/>
              </a:rPr>
              <a:t>ВАЖНО ЗНАТЬ</a:t>
            </a:r>
            <a:endParaRPr lang="en-US" sz="2192" b="1" spc="-61" dirty="0">
              <a:solidFill>
                <a:srgbClr val="001F5B"/>
              </a:solidFill>
              <a:latin typeface="Montserrat Extra-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43639" y="1199342"/>
            <a:ext cx="3004721" cy="5373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ru-RU" sz="1100" b="1" spc="53" dirty="0" smtClean="0">
                <a:solidFill>
                  <a:srgbClr val="001F5B"/>
                </a:solidFill>
                <a:latin typeface="Montserrat Classic"/>
              </a:rPr>
              <a:t>Время выселения:</a:t>
            </a:r>
            <a:endParaRPr lang="en-US" sz="1100" b="1" spc="53" dirty="0">
              <a:solidFill>
                <a:srgbClr val="001F5B"/>
              </a:solidFill>
              <a:latin typeface="Montserrat Classic"/>
            </a:endParaRPr>
          </a:p>
          <a:p>
            <a:pPr>
              <a:lnSpc>
                <a:spcPts val="1299"/>
              </a:lnSpc>
            </a:pPr>
            <a:r>
              <a:rPr lang="ru-RU" sz="800" spc="53" dirty="0">
                <a:solidFill>
                  <a:srgbClr val="001F5B"/>
                </a:solidFill>
                <a:latin typeface="Montserrat Classic"/>
              </a:rPr>
              <a:t>Время </a:t>
            </a:r>
            <a:r>
              <a:rPr lang="ru-RU" sz="800" spc="53" dirty="0" smtClean="0">
                <a:solidFill>
                  <a:srgbClr val="001F5B"/>
                </a:solidFill>
                <a:latin typeface="Montserrat Classic"/>
              </a:rPr>
              <a:t>выселения -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12:00.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Для поздней регистрации отъезда,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пожалуйста, обратитесь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на стойку регистрации, чтобы узнать о дополнительной оплате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.</a:t>
            </a:r>
          </a:p>
          <a:p>
            <a:pPr>
              <a:lnSpc>
                <a:spcPts val="1299"/>
              </a:lnSpc>
            </a:pPr>
            <a:endParaRPr lang="ru-RU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299"/>
              </a:lnSpc>
            </a:pPr>
            <a:r>
              <a:rPr lang="ru-RU" sz="1100" b="1" spc="53" dirty="0">
                <a:solidFill>
                  <a:srgbClr val="001F5B"/>
                </a:solidFill>
                <a:latin typeface="Montserrat Classic"/>
              </a:rPr>
              <a:t> </a:t>
            </a:r>
            <a:r>
              <a:rPr lang="ru-RU" sz="1100" b="1" spc="53" dirty="0" smtClean="0">
                <a:solidFill>
                  <a:srgbClr val="001F5B"/>
                </a:solidFill>
                <a:latin typeface="Montserrat Classic"/>
              </a:rPr>
              <a:t> Услуги </a:t>
            </a:r>
            <a:r>
              <a:rPr lang="ru-RU" sz="1100" b="1" spc="53" dirty="0">
                <a:solidFill>
                  <a:srgbClr val="001F5B"/>
                </a:solidFill>
                <a:latin typeface="Montserrat Classic"/>
              </a:rPr>
              <a:t>прачечной, химчистки и парковки</a:t>
            </a:r>
          </a:p>
          <a:p>
            <a:pPr>
              <a:lnSpc>
                <a:spcPts val="1299"/>
              </a:lnSpc>
            </a:pPr>
            <a:r>
              <a:rPr lang="ru-RU" sz="875" spc="53" dirty="0">
                <a:solidFill>
                  <a:srgbClr val="001F5B"/>
                </a:solidFill>
                <a:latin typeface="Montserrat Classic"/>
              </a:rPr>
              <a:t>Мешки для белья и прайс-листы расположены на полках шкафа; если ваше белье получено до 09:00, оно будет возвращено вам в тот же день в </a:t>
            </a:r>
            <a:r>
              <a:rPr lang="ru-RU" sz="875" spc="53" dirty="0" smtClean="0">
                <a:solidFill>
                  <a:srgbClr val="001F5B"/>
                </a:solidFill>
                <a:latin typeface="Montserrat Classic"/>
              </a:rPr>
              <a:t>18:00</a:t>
            </a:r>
          </a:p>
          <a:p>
            <a:pPr>
              <a:lnSpc>
                <a:spcPts val="1299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ru-RU" sz="875" b="1" spc="53" dirty="0" smtClean="0">
                <a:solidFill>
                  <a:srgbClr val="001F5B"/>
                </a:solidFill>
                <a:latin typeface="Montserrat Classic"/>
              </a:rPr>
              <a:t>СПА и ЗАЛ</a:t>
            </a:r>
            <a:endParaRPr lang="en-US" sz="875" b="1" spc="53" dirty="0">
              <a:solidFill>
                <a:srgbClr val="001F5B"/>
              </a:solidFill>
              <a:latin typeface="Montserrat Classic"/>
            </a:endParaRPr>
          </a:p>
          <a:p>
            <a:pPr>
              <a:lnSpc>
                <a:spcPts val="1299"/>
              </a:lnSpc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Тренажерный зал бесплатно с 07:00 до 19:00.</a:t>
            </a:r>
          </a:p>
          <a:p>
            <a:pPr>
              <a:lnSpc>
                <a:spcPts val="1299"/>
              </a:lnSpc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Сауна/паровая баня/хаммам (все спа-услуги) оплачиваются дополнительно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.</a:t>
            </a:r>
          </a:p>
          <a:p>
            <a:pPr>
              <a:lnSpc>
                <a:spcPts val="1299"/>
              </a:lnSpc>
            </a:pPr>
            <a:r>
              <a:rPr lang="ru-RU" sz="778" u="sng" spc="47" dirty="0" smtClean="0">
                <a:solidFill>
                  <a:srgbClr val="8B724A"/>
                </a:solidFill>
                <a:latin typeface="Montserrat Classic Bold"/>
              </a:rPr>
              <a:t>ОВ</a:t>
            </a:r>
            <a:r>
              <a:rPr lang="en-US" sz="778" u="sng" spc="47" dirty="0" smtClean="0">
                <a:solidFill>
                  <a:srgbClr val="8B724A"/>
                </a:solidFill>
                <a:latin typeface="Montserrat Classic Bold"/>
              </a:rPr>
              <a:t>:</a:t>
            </a:r>
            <a:r>
              <a:rPr lang="en-US" sz="778" spc="47" dirty="0" smtClean="0">
                <a:solidFill>
                  <a:srgbClr val="001F5B"/>
                </a:solidFill>
                <a:latin typeface="Montserrat Classic Bold"/>
              </a:rPr>
              <a:t> </a:t>
            </a:r>
            <a:endParaRPr lang="ru-RU" sz="778" spc="47" dirty="0" smtClean="0">
              <a:solidFill>
                <a:srgbClr val="001F5B"/>
              </a:solidFill>
              <a:latin typeface="Montserrat Classic Bold"/>
            </a:endParaRPr>
          </a:p>
          <a:p>
            <a:pPr>
              <a:lnSpc>
                <a:spcPts val="1299"/>
              </a:lnSpc>
            </a:pPr>
            <a:r>
              <a:rPr lang="ru-RU" sz="778" spc="47" dirty="0" smtClean="0">
                <a:solidFill>
                  <a:srgbClr val="001F5B"/>
                </a:solidFill>
                <a:latin typeface="Montserrat Classic"/>
              </a:rPr>
              <a:t>Пожалуйста</a:t>
            </a:r>
            <a:r>
              <a:rPr lang="ru-RU" sz="778" spc="47" dirty="0">
                <a:solidFill>
                  <a:srgbClr val="001F5B"/>
                </a:solidFill>
                <a:latin typeface="Montserrat Classic"/>
              </a:rPr>
              <a:t>, обратите внимание, что спа-центр предназначен только для взрослых</a:t>
            </a:r>
            <a:r>
              <a:rPr lang="ru-RU" sz="778" spc="47" dirty="0" smtClean="0">
                <a:solidFill>
                  <a:srgbClr val="001F5B"/>
                </a:solidFill>
                <a:latin typeface="Montserrat Classic"/>
              </a:rPr>
              <a:t>.</a:t>
            </a:r>
          </a:p>
          <a:p>
            <a:pPr>
              <a:lnSpc>
                <a:spcPts val="1299"/>
              </a:lnSpc>
            </a:pPr>
            <a:endParaRPr lang="en-US" sz="778" spc="47" dirty="0">
              <a:solidFill>
                <a:srgbClr val="001F5B"/>
              </a:solidFill>
              <a:latin typeface="Montserrat Classic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ru-RU" sz="1100" b="1" spc="53" dirty="0" smtClean="0">
                <a:solidFill>
                  <a:srgbClr val="001F5B"/>
                </a:solidFill>
                <a:latin typeface="Montserrat Classic"/>
              </a:rPr>
              <a:t>Сейф</a:t>
            </a:r>
          </a:p>
          <a:p>
            <a:pPr marL="94500" lvl="1">
              <a:lnSpc>
                <a:spcPts val="1461"/>
              </a:lnSpc>
            </a:pPr>
            <a:r>
              <a:rPr lang="ru-RU" sz="875" spc="53" dirty="0" smtClean="0">
                <a:solidFill>
                  <a:srgbClr val="001F5B"/>
                </a:solidFill>
                <a:latin typeface="Montserrat Classic"/>
              </a:rPr>
              <a:t>Мы </a:t>
            </a:r>
            <a:r>
              <a:rPr lang="ru-RU" sz="875" spc="53" dirty="0">
                <a:solidFill>
                  <a:srgbClr val="001F5B"/>
                </a:solidFill>
                <a:latin typeface="Montserrat Classic"/>
              </a:rPr>
              <a:t>рекомендуем хранить все ценные вещи в сейфе в номере, инструкции по использованию указаны на дверце сейфа</a:t>
            </a:r>
            <a:r>
              <a:rPr lang="ru-RU" sz="875" spc="53" dirty="0" smtClean="0">
                <a:solidFill>
                  <a:srgbClr val="001F5B"/>
                </a:solidFill>
                <a:latin typeface="Montserrat Classic"/>
              </a:rPr>
              <a:t>.</a:t>
            </a:r>
          </a:p>
          <a:p>
            <a:pPr marL="94500" lvl="1">
              <a:lnSpc>
                <a:spcPts val="1461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ru-RU" sz="1100" b="1" spc="53" dirty="0" smtClean="0">
                <a:solidFill>
                  <a:srgbClr val="001F5B"/>
                </a:solidFill>
                <a:latin typeface="Montserrat Classic"/>
              </a:rPr>
              <a:t>Доктор</a:t>
            </a:r>
            <a:endParaRPr lang="en-US" sz="1100" b="1" spc="53" dirty="0">
              <a:solidFill>
                <a:srgbClr val="001F5B"/>
              </a:solidFill>
              <a:latin typeface="Montserrat Classic"/>
            </a:endParaRPr>
          </a:p>
          <a:p>
            <a:pPr>
              <a:lnSpc>
                <a:spcPts val="1299"/>
              </a:lnSpc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Клиника работает 24 часа, 7 дней в неделю.</a:t>
            </a:r>
          </a:p>
          <a:p>
            <a:pPr>
              <a:lnSpc>
                <a:spcPts val="1299"/>
              </a:lnSpc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Консультация врачей в клинике доступна круглосуточно. Если в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ам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потребуется какая-либо медицинская помощь, пожалуйста, свяжитесь с отделом по работе с гостями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по номеру 711.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Консьерж может помочь вам получить любые рецепты, которые могут вам потребоваться.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843640" y="1145223"/>
            <a:ext cx="404693" cy="32225"/>
            <a:chOff x="0" y="0"/>
            <a:chExt cx="191389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28210" y="486022"/>
            <a:ext cx="2890062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ru-RU" sz="875" spc="53" dirty="0" smtClean="0">
                <a:solidFill>
                  <a:srgbClr val="001F5B"/>
                </a:solidFill>
                <a:latin typeface="Montserrat Classic"/>
              </a:rPr>
              <a:t>Дресс-код</a:t>
            </a:r>
          </a:p>
          <a:p>
            <a:pPr marL="94500" lvl="1">
              <a:lnSpc>
                <a:spcPts val="1461"/>
              </a:lnSpc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Дресс-код в общественных зонах и ресторанах отеля — элегантная повседневная одежда. Джентльмены должны носить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брюки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. Майки, одежда для бассейна и тапочки не допускаются в ресторан во время ужина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.</a:t>
            </a:r>
          </a:p>
          <a:p>
            <a:pPr marL="94500" lvl="1">
              <a:lnSpc>
                <a:spcPts val="1461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89001" lvl="1" indent="-94501">
              <a:lnSpc>
                <a:spcPts val="1461"/>
              </a:lnSpc>
              <a:buFont typeface="Arial"/>
              <a:buChar char="•"/>
            </a:pPr>
            <a:r>
              <a:rPr lang="ru-RU" sz="875" spc="53" dirty="0">
                <a:solidFill>
                  <a:srgbClr val="001F5B"/>
                </a:solidFill>
                <a:latin typeface="Montserrat Classic"/>
              </a:rPr>
              <a:t>Карты для </a:t>
            </a:r>
            <a:r>
              <a:rPr lang="ru-RU" sz="875" spc="53" dirty="0" smtClean="0">
                <a:solidFill>
                  <a:srgbClr val="001F5B"/>
                </a:solidFill>
                <a:latin typeface="Montserrat Classic"/>
              </a:rPr>
              <a:t>полотенец</a:t>
            </a:r>
          </a:p>
          <a:p>
            <a:pPr marL="94500" lvl="1">
              <a:lnSpc>
                <a:spcPts val="1461"/>
              </a:lnSpc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В случае утери, порчи или невозврата на ресепшн</a:t>
            </a:r>
          </a:p>
          <a:p>
            <a:pPr marL="94500" lvl="1">
              <a:lnSpc>
                <a:spcPts val="1461"/>
              </a:lnSpc>
            </a:pP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при выезде с вашего счета будет снята сумма в размере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Евро.</a:t>
            </a:r>
          </a:p>
          <a:p>
            <a:pPr marL="94500" lvl="1">
              <a:lnSpc>
                <a:spcPts val="1461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>
              <a:lnSpc>
                <a:spcPts val="1299"/>
              </a:lnSpc>
            </a:pP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*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услуги за дополнительную плату</a:t>
            </a:r>
          </a:p>
          <a:p>
            <a:pPr>
              <a:lnSpc>
                <a:spcPts val="1299"/>
              </a:lnSpc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Вся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вышеуказанная информация подлежит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         предварительному 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подтверждению.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0309" y="581272"/>
            <a:ext cx="2884427" cy="28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ru-RU" sz="2192" b="1" spc="-61" dirty="0" smtClean="0">
                <a:solidFill>
                  <a:srgbClr val="001F5B"/>
                </a:solidFill>
                <a:latin typeface="Montserrat Extra-Bold"/>
              </a:rPr>
              <a:t>АКТИВНОСТИ</a:t>
            </a:r>
            <a:endParaRPr lang="en-US" sz="2192" b="1" spc="-61" dirty="0">
              <a:solidFill>
                <a:srgbClr val="001F5B"/>
              </a:solidFill>
              <a:latin typeface="Montserrat Ex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3700" y="990971"/>
            <a:ext cx="27432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Зарядка в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10:30 </a:t>
            </a:r>
            <a:endParaRPr lang="ru-RU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Дартс в 11: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00</a:t>
            </a:r>
            <a:endParaRPr lang="ru-RU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Воллейбол в 11:15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Урок танца/степ-аэробика в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1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: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30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Аквааэробика в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2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: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00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Клубный танец в 12:25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endParaRPr lang="ru-RU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Фитнес-микс в 15:15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Бочча в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15: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30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Йога в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16:00 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Воллейбол в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1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6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: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00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Детская комната с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10:00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до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1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3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: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0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0 </a:t>
            </a:r>
            <a:r>
              <a:rPr lang="en-US" sz="778" spc="47" dirty="0">
                <a:solidFill>
                  <a:srgbClr val="001F5B"/>
                </a:solidFill>
                <a:latin typeface="Montserrat"/>
              </a:rPr>
              <a:t>&amp;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с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1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4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:</a:t>
            </a:r>
            <a:r>
              <a:rPr lang="ru-RU" sz="778" spc="47" dirty="0">
                <a:solidFill>
                  <a:srgbClr val="001F5B"/>
                </a:solidFill>
                <a:latin typeface="Montserrat"/>
              </a:rPr>
              <a:t>0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0 </a:t>
            </a: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до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 17:00</a:t>
            </a: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80309" y="885812"/>
            <a:ext cx="404693" cy="32225"/>
            <a:chOff x="0" y="0"/>
            <a:chExt cx="1913890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31557" y="4507128"/>
            <a:ext cx="2884427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ru-RU" sz="1556" dirty="0" smtClean="0">
                <a:solidFill>
                  <a:srgbClr val="8B724A"/>
                </a:solidFill>
                <a:latin typeface="Montserrat Classic"/>
              </a:rPr>
              <a:t>ОВ</a:t>
            </a:r>
            <a:r>
              <a:rPr lang="en-US" sz="1556" dirty="0" smtClean="0">
                <a:solidFill>
                  <a:srgbClr val="8B724A"/>
                </a:solidFill>
                <a:latin typeface="Montserrat Classic"/>
              </a:rPr>
              <a:t>:</a:t>
            </a:r>
            <a:endParaRPr lang="en-US" sz="1556" dirty="0">
              <a:solidFill>
                <a:srgbClr val="8B724A"/>
              </a:solidFill>
              <a:latin typeface="Montserrat Classic"/>
            </a:endParaRPr>
          </a:p>
          <a:p>
            <a:pPr>
              <a:lnSpc>
                <a:spcPts val="1089"/>
              </a:lnSpc>
            </a:pPr>
            <a:r>
              <a:rPr lang="ru-RU" sz="778" dirty="0" smtClean="0">
                <a:solidFill>
                  <a:srgbClr val="001F5B"/>
                </a:solidFill>
                <a:latin typeface="Montserrat"/>
              </a:rPr>
              <a:t>Другие пляжные активности</a:t>
            </a:r>
            <a:r>
              <a:rPr lang="en-US" sz="778" dirty="0" smtClean="0">
                <a:solidFill>
                  <a:srgbClr val="001F5B"/>
                </a:solidFill>
                <a:latin typeface="Montserrat"/>
              </a:rPr>
              <a:t>: </a:t>
            </a:r>
            <a:r>
              <a:rPr lang="ru-RU" sz="778" dirty="0" smtClean="0">
                <a:solidFill>
                  <a:srgbClr val="001F5B"/>
                </a:solidFill>
                <a:latin typeface="Montserrat"/>
              </a:rPr>
              <a:t>Футбол</a:t>
            </a:r>
            <a:r>
              <a:rPr lang="en-US" sz="778" dirty="0" smtClean="0">
                <a:solidFill>
                  <a:srgbClr val="001F5B"/>
                </a:solidFill>
                <a:latin typeface="Montserrat"/>
              </a:rPr>
              <a:t>, </a:t>
            </a:r>
            <a:r>
              <a:rPr lang="ru-RU" sz="778" dirty="0" smtClean="0">
                <a:solidFill>
                  <a:srgbClr val="001F5B"/>
                </a:solidFill>
                <a:latin typeface="Montserrat"/>
              </a:rPr>
              <a:t>Тенис</a:t>
            </a:r>
            <a:r>
              <a:rPr lang="en-US" sz="778" dirty="0" smtClean="0">
                <a:solidFill>
                  <a:srgbClr val="001F5B"/>
                </a:solidFill>
                <a:latin typeface="Montserrat"/>
              </a:rPr>
              <a:t>, </a:t>
            </a:r>
            <a:r>
              <a:rPr lang="ru-RU" sz="778" dirty="0">
                <a:solidFill>
                  <a:srgbClr val="001F5B"/>
                </a:solidFill>
                <a:latin typeface="Montserrat"/>
              </a:rPr>
              <a:t>Настольный </a:t>
            </a:r>
            <a:r>
              <a:rPr lang="ru-RU" sz="778" dirty="0" smtClean="0">
                <a:solidFill>
                  <a:srgbClr val="001F5B"/>
                </a:solidFill>
                <a:latin typeface="Montserrat"/>
              </a:rPr>
              <a:t>тенис, Падел корт, мини-гольф, бильярд</a:t>
            </a:r>
            <a:endParaRPr lang="en-US" sz="778" dirty="0">
              <a:solidFill>
                <a:srgbClr val="001F5B"/>
              </a:solidFill>
              <a:latin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1557" y="5112433"/>
            <a:ext cx="2884427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2"/>
              </a:lnSpc>
              <a:spcBef>
                <a:spcPct val="0"/>
              </a:spcBef>
            </a:pPr>
            <a:r>
              <a:rPr lang="ru-RU" sz="2000" b="1" spc="-61" dirty="0" smtClean="0">
                <a:solidFill>
                  <a:srgbClr val="001F5B"/>
                </a:solidFill>
                <a:latin typeface="Montserrat Extra-Bold"/>
              </a:rPr>
              <a:t>РАЗВЛЕКАТЕЛЬНАЯ ПРОГРАММА</a:t>
            </a:r>
            <a:endParaRPr lang="en-US" sz="2000" b="1" spc="-61" dirty="0">
              <a:solidFill>
                <a:srgbClr val="001F5B"/>
              </a:solidFill>
              <a:latin typeface="Montserrat Extra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7910" y="5599289"/>
            <a:ext cx="33528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Ежедневно (кроме субботы) – диджей на террасе в 19:00</a:t>
            </a:r>
            <a:endParaRPr lang="en-US" sz="778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Детская дискотека/детское шоу в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20:30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spc="47" dirty="0" smtClean="0">
                <a:solidFill>
                  <a:srgbClr val="001F5B"/>
                </a:solidFill>
                <a:latin typeface="Montserrat"/>
              </a:rPr>
              <a:t>Вечернеее шоу в </a:t>
            </a:r>
            <a:r>
              <a:rPr lang="en-US" sz="778" spc="47" dirty="0" smtClean="0">
                <a:solidFill>
                  <a:srgbClr val="001F5B"/>
                </a:solidFill>
                <a:latin typeface="Montserrat"/>
              </a:rPr>
              <a:t>21:00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Белая вечеринка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каждый понедельник в 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2</a:t>
            </a: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1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:00</a:t>
            </a:r>
            <a:endParaRPr lang="ru-RU" sz="778" b="1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Бохо вечеринка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 </a:t>
            </a: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каждую пятницу в 21:00</a:t>
            </a:r>
            <a:endParaRPr lang="en-US" sz="778" b="1" spc="47" dirty="0">
              <a:solidFill>
                <a:srgbClr val="001F5B"/>
              </a:solidFill>
              <a:latin typeface="Montserra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80309" y="5378450"/>
            <a:ext cx="404693" cy="32225"/>
            <a:chOff x="0" y="0"/>
            <a:chExt cx="1913890" cy="152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8B724A"/>
            </a:solidFill>
          </p:spPr>
        </p:sp>
      </p:grpSp>
      <p:pic>
        <p:nvPicPr>
          <p:cNvPr id="18" name="Picture 13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8935" r="49382" b="76605"/>
          <a:stretch/>
        </p:blipFill>
        <p:spPr>
          <a:xfrm flipH="1">
            <a:off x="12700" y="6172199"/>
            <a:ext cx="5340012" cy="1568451"/>
          </a:xfrm>
          <a:prstGeom prst="rect">
            <a:avLst/>
          </a:prstGeom>
        </p:spPr>
      </p:pic>
      <p:sp>
        <p:nvSpPr>
          <p:cNvPr id="19" name="TextBox 12"/>
          <p:cNvSpPr txBox="1"/>
          <p:nvPr/>
        </p:nvSpPr>
        <p:spPr>
          <a:xfrm>
            <a:off x="317655" y="2956050"/>
            <a:ext cx="327660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Пенная вечеринка в зоне бассейна 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– </a:t>
            </a: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Каждое воскресенье в 11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:</a:t>
            </a: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30</a:t>
            </a:r>
            <a:endParaRPr lang="en-US" sz="778" b="1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Пицца-вечеринка (для детей) – Каждую субботу в 10:3</a:t>
            </a:r>
            <a:r>
              <a:rPr lang="en-US" sz="778" b="1" spc="47" dirty="0" smtClean="0">
                <a:solidFill>
                  <a:srgbClr val="001F5B"/>
                </a:solidFill>
                <a:latin typeface="Montserrat"/>
              </a:rPr>
              <a:t>0</a:t>
            </a:r>
            <a:endParaRPr lang="ru-RU" sz="778" b="1" spc="47" dirty="0" smtClean="0">
              <a:solidFill>
                <a:srgbClr val="001F5B"/>
              </a:solidFill>
              <a:latin typeface="Montserrat"/>
            </a:endParaRP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Детский карнавал в зоне бассейна – Каждый понедельник в 11:30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Олимпийские игры возле бассейна – Каждый вторник в 11:30 </a:t>
            </a:r>
          </a:p>
          <a:p>
            <a:pPr marL="168001" lvl="1" indent="-84000">
              <a:lnSpc>
                <a:spcPts val="1299"/>
              </a:lnSpc>
              <a:buFont typeface="Arial"/>
              <a:buChar char="•"/>
            </a:pPr>
            <a:r>
              <a:rPr lang="ru-RU" sz="778" b="1" spc="47" dirty="0" smtClean="0">
                <a:solidFill>
                  <a:srgbClr val="001F5B"/>
                </a:solidFill>
                <a:latin typeface="Montserrat"/>
              </a:rPr>
              <a:t>Розовая вечеринка в зоне бассейна – Каждую среду в 11:30</a:t>
            </a:r>
            <a:endParaRPr lang="en-US" sz="778" b="1" spc="47" dirty="0" smtClean="0">
              <a:solidFill>
                <a:srgbClr val="001F5B"/>
              </a:solidFill>
              <a:latin typeface="Montserra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2913" y="4311650"/>
            <a:ext cx="237490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01" lvl="1">
              <a:lnSpc>
                <a:spcPts val="1299"/>
              </a:lnSpc>
            </a:pPr>
            <a:endParaRPr lang="en-US" sz="778" spc="47" dirty="0">
              <a:solidFill>
                <a:srgbClr val="001F5B"/>
              </a:solidFill>
              <a:latin typeface="Montserra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87" y="6292850"/>
            <a:ext cx="2167313" cy="920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697</Words>
  <Application>Microsoft Office PowerPoint</Application>
  <PresentationFormat>Custom</PresentationFormat>
  <Paragraphs>120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Montserrat</vt:lpstr>
      <vt:lpstr>Montserrat Extra-Bold</vt:lpstr>
      <vt:lpstr>Montserrat Classic Bold</vt:lpstr>
      <vt:lpstr>Montserrat Classic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Inclusive Formula New Guidelines</dc:title>
  <dc:creator>G.M</dc:creator>
  <cp:lastModifiedBy>GR</cp:lastModifiedBy>
  <cp:revision>105</cp:revision>
  <cp:lastPrinted>2023-12-06T10:29:17Z</cp:lastPrinted>
  <dcterms:created xsi:type="dcterms:W3CDTF">2006-08-16T00:00:00Z</dcterms:created>
  <dcterms:modified xsi:type="dcterms:W3CDTF">2026-05-30T08:22:38Z</dcterms:modified>
  <dc:identifier>DAFhSc_0BDE</dc:identifier>
</cp:coreProperties>
</file>